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6" r:id="rId5"/>
    <p:sldId id="283" r:id="rId6"/>
    <p:sldId id="285" r:id="rId7"/>
    <p:sldId id="286" r:id="rId8"/>
    <p:sldId id="291" r:id="rId9"/>
    <p:sldId id="290" r:id="rId10"/>
    <p:sldId id="288" r:id="rId11"/>
    <p:sldId id="289" r:id="rId12"/>
    <p:sldId id="287" r:id="rId13"/>
    <p:sldId id="292" r:id="rId14"/>
    <p:sldId id="294" r:id="rId15"/>
    <p:sldId id="293" r:id="rId16"/>
    <p:sldId id="295" r:id="rId17"/>
    <p:sldId id="28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  <p14:sldId id="283"/>
            <p14:sldId id="285"/>
            <p14:sldId id="286"/>
            <p14:sldId id="291"/>
            <p14:sldId id="290"/>
            <p14:sldId id="288"/>
            <p14:sldId id="289"/>
            <p14:sldId id="287"/>
            <p14:sldId id="292"/>
            <p14:sldId id="294"/>
            <p14:sldId id="293"/>
            <p14:sldId id="295"/>
            <p14:sldId id="282"/>
          </p14:sldIdLst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E29"/>
    <a:srgbClr val="2A2E30"/>
    <a:srgbClr val="E6E6E6"/>
    <a:srgbClr val="292E2A"/>
    <a:srgbClr val="433930"/>
    <a:srgbClr val="D24726"/>
    <a:srgbClr val="404040"/>
    <a:srgbClr val="FF9B45"/>
    <a:srgbClr val="DD462F"/>
    <a:srgbClr val="F8CF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8312E6-A07B-4FD3-AAA9-C696D6037F74}" v="106" dt="2021-10-03T16:43:49.7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9201" autoAdjust="0"/>
  </p:normalViewPr>
  <p:slideViewPr>
    <p:cSldViewPr snapToGrid="0">
      <p:cViewPr varScale="1">
        <p:scale>
          <a:sx n="86" d="100"/>
          <a:sy n="86" d="100"/>
        </p:scale>
        <p:origin x="1416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10/3/2021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10/3/2021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codefluententities.com/2013/10/10/the-new-sql-server-pivot-script-producer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Gestion manuelle</a:t>
            </a:r>
          </a:p>
          <a:p>
            <a:pPr algn="l"/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L’utilisateur crée les scripts spécifiques pour créer ou mettre à jour chaque base. Source d’erreurs et perte de temps… bref, solution peu recommandable.</a:t>
            </a:r>
          </a:p>
          <a:p>
            <a:pPr algn="l"/>
            <a:endParaRPr lang="fr-FR" b="0" i="0" dirty="0">
              <a:solidFill>
                <a:srgbClr val="122941"/>
              </a:solidFill>
              <a:effectLst/>
              <a:latin typeface="Mulish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Migration de version en version</a:t>
            </a:r>
          </a:p>
          <a:p>
            <a:pPr algn="l"/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On définit des versions de la base (version 1, version 2, … ) et les scripts permettant de passer de la version </a:t>
            </a:r>
            <a:r>
              <a:rPr lang="fr-FR" b="0" i="1" dirty="0">
                <a:solidFill>
                  <a:srgbClr val="122941"/>
                </a:solidFill>
                <a:effectLst/>
                <a:latin typeface="Mulish"/>
              </a:rPr>
              <a:t>N</a:t>
            </a: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 à </a:t>
            </a:r>
            <a:r>
              <a:rPr lang="fr-FR" b="0" i="1" dirty="0">
                <a:solidFill>
                  <a:srgbClr val="122941"/>
                </a:solidFill>
                <a:effectLst/>
                <a:latin typeface="Mulish"/>
              </a:rPr>
              <a:t>N+1</a:t>
            </a: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. Si la base est en v2 et que l’on souhaite la migrer en v4, il faut appliquer le script </a:t>
            </a:r>
            <a:r>
              <a:rPr lang="fr-FR" b="0" i="1" dirty="0">
                <a:solidFill>
                  <a:srgbClr val="122941"/>
                </a:solidFill>
                <a:effectLst/>
                <a:latin typeface="Mulish"/>
              </a:rPr>
              <a:t>v2-&gt;v3</a:t>
            </a: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 puis </a:t>
            </a:r>
            <a:r>
              <a:rPr lang="fr-FR" b="0" i="1" dirty="0">
                <a:solidFill>
                  <a:srgbClr val="122941"/>
                </a:solidFill>
                <a:effectLst/>
                <a:latin typeface="Mulish"/>
              </a:rPr>
              <a:t>v3-&gt;v4</a:t>
            </a: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. C’est par exemple la solution choisie par </a:t>
            </a:r>
            <a:r>
              <a:rPr lang="fr-FR" b="0" i="0" dirty="0" err="1">
                <a:solidFill>
                  <a:srgbClr val="122941"/>
                </a:solidFill>
                <a:effectLst/>
                <a:latin typeface="Mulish"/>
              </a:rPr>
              <a:t>Entity</a:t>
            </a: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 Framework Migrations.</a:t>
            </a:r>
          </a:p>
          <a:p>
            <a:pPr algn="l"/>
            <a:endParaRPr lang="fr-FR" b="0" i="0" dirty="0">
              <a:solidFill>
                <a:srgbClr val="122941"/>
              </a:solidFill>
              <a:effectLst/>
              <a:latin typeface="Mulish"/>
            </a:endParaRPr>
          </a:p>
          <a:p>
            <a:pPr algn="l"/>
            <a:r>
              <a:rPr lang="fr-FR" b="0" i="0" dirty="0" err="1">
                <a:solidFill>
                  <a:srgbClr val="122941"/>
                </a:solidFill>
                <a:effectLst/>
                <a:latin typeface="Mulish"/>
              </a:rPr>
              <a:t>Desired</a:t>
            </a: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 state</a:t>
            </a:r>
          </a:p>
          <a:p>
            <a:pPr algn="l"/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On définit le contenu de base de données cible et l’outil se débrouille pour passer la base existante à la version cible (et ce quel que soit l’existant). C’est la solution retenue par </a:t>
            </a:r>
            <a:r>
              <a:rPr lang="fr-FR" b="0" i="0" dirty="0" err="1">
                <a:solidFill>
                  <a:srgbClr val="122941"/>
                </a:solidFill>
                <a:effectLst/>
                <a:latin typeface="Mulish"/>
              </a:rPr>
              <a:t>CodeFluent</a:t>
            </a: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 </a:t>
            </a:r>
            <a:r>
              <a:rPr lang="fr-FR" b="0" i="0" dirty="0" err="1">
                <a:solidFill>
                  <a:srgbClr val="122941"/>
                </a:solidFill>
                <a:effectLst/>
                <a:latin typeface="Mulish"/>
              </a:rPr>
              <a:t>Entities</a:t>
            </a: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 avec le </a:t>
            </a:r>
            <a:r>
              <a:rPr lang="fr-FR" b="0" i="0" u="none" strike="noStrike" dirty="0" err="1">
                <a:solidFill>
                  <a:srgbClr val="009AF5"/>
                </a:solidFill>
                <a:effectLst/>
                <a:latin typeface="Mulish"/>
                <a:hlinkClick r:id="rId3"/>
              </a:rPr>
              <a:t>PivotRunner</a:t>
            </a: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 ou par l’équipe SQL Server avec le Data-Tier Application (solution décrite dans la suite de l’article). On peut également citer SQL Compare de </a:t>
            </a:r>
            <a:r>
              <a:rPr lang="fr-FR" b="0" i="0" dirty="0" err="1">
                <a:solidFill>
                  <a:srgbClr val="122941"/>
                </a:solidFill>
                <a:effectLst/>
                <a:latin typeface="Mulish"/>
              </a:rPr>
              <a:t>RedGate</a:t>
            </a:r>
            <a:r>
              <a:rPr lang="fr-FR" b="0" i="0" dirty="0">
                <a:solidFill>
                  <a:srgbClr val="122941"/>
                </a:solidFill>
                <a:effectLst/>
                <a:latin typeface="Mulish"/>
              </a:rPr>
              <a:t> (solution payante).</a:t>
            </a:r>
          </a:p>
          <a:p>
            <a:pPr algn="l"/>
            <a:endParaRPr lang="fr-FR" b="0" i="0" dirty="0">
              <a:solidFill>
                <a:srgbClr val="122941"/>
              </a:solidFill>
              <a:effectLst/>
              <a:latin typeface="Mulish"/>
            </a:endParaRPr>
          </a:p>
          <a:p>
            <a:pPr algn="l"/>
            <a:endParaRPr lang="fr-FR" b="0" i="0" dirty="0">
              <a:solidFill>
                <a:srgbClr val="122941"/>
              </a:solidFill>
              <a:effectLst/>
              <a:latin typeface="Mulish"/>
            </a:endParaRPr>
          </a:p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120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err="1"/>
              <a:t>Liquibase</a:t>
            </a:r>
            <a:r>
              <a:rPr lang="fr-BE" dirty="0"/>
              <a:t> permet de créer des représentations sur base JSON, XML, YAML ou encore SQL</a:t>
            </a:r>
          </a:p>
          <a:p>
            <a:endParaRPr lang="fr-BE" dirty="0"/>
          </a:p>
          <a:p>
            <a:r>
              <a:rPr lang="fr-BE" dirty="0" err="1"/>
              <a:t>DacPac</a:t>
            </a:r>
            <a:r>
              <a:rPr lang="fr-BE" dirty="0"/>
              <a:t> est une représentation XML de la base de données </a:t>
            </a:r>
            <a:r>
              <a:rPr lang="fr-BE" dirty="0" err="1"/>
              <a:t>target</a:t>
            </a:r>
            <a:r>
              <a:rPr lang="fr-BE" dirty="0"/>
              <a:t>. Sans les données 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702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78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10/3/2021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10/3/2021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nseoftech/vacd-database-as-code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adrien@senseof.tech" TargetMode="External"/><Relationship Id="rId7" Type="http://schemas.openxmlformats.org/officeDocument/2006/relationships/hyperlink" Target="mailto:adrien@certinergie.b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ools/sqlpackage/sqlpackage-download?view=sql-server-ver15&amp;WT.mc_id=DOP-MVP-5001937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Database as Code: One more step towards DevOps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38200" y="3234699"/>
            <a:ext cx="9582736" cy="1642101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Adrien Clerbois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@aclerbois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Sense of Tech </a:t>
            </a:r>
          </a:p>
        </p:txBody>
      </p:sp>
      <p:pic>
        <p:nvPicPr>
          <p:cNvPr id="1026" name="Picture 2" descr="Microsoft MVP Award">
            <a:extLst>
              <a:ext uri="{FF2B5EF4-FFF2-40B4-BE49-F238E27FC236}">
                <a16:creationId xmlns:a16="http://schemas.microsoft.com/office/drawing/2014/main" id="{0BC29359-607F-423A-B6B9-68D4AC934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10" y="5693676"/>
            <a:ext cx="1247262" cy="634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nse of Tech - Leap to your Innovation">
            <a:extLst>
              <a:ext uri="{FF2B5EF4-FFF2-40B4-BE49-F238E27FC236}">
                <a16:creationId xmlns:a16="http://schemas.microsoft.com/office/drawing/2014/main" id="{40CC8DA9-C2D1-454F-B1AE-F3FF17106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6" y="5798867"/>
            <a:ext cx="2193031" cy="424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986BCF-D12B-455E-AFD0-C8FAD2F5D423}"/>
              </a:ext>
            </a:extLst>
          </p:cNvPr>
          <p:cNvSpPr txBox="1"/>
          <p:nvPr/>
        </p:nvSpPr>
        <p:spPr>
          <a:xfrm>
            <a:off x="5437024" y="4581759"/>
            <a:ext cx="52832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dirty="0">
                <a:solidFill>
                  <a:srgbClr val="FFFF00"/>
                </a:solidFill>
              </a:rPr>
              <a:t>Disclaimer : Je ne suis pas DBA!</a:t>
            </a:r>
            <a:endParaRPr lang="en-BE" sz="3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8F2B6-53AE-451C-8A3D-00543F2EF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/>
              <a:t>Demo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348D3-95AF-46F4-A7DA-5761015C103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5" y="1435608"/>
            <a:ext cx="5671733" cy="3977640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BE" sz="1800" dirty="0"/>
              <a:t>Création d’un projet </a:t>
            </a:r>
            <a:r>
              <a:rPr lang="fr-BE" sz="1800" dirty="0" err="1"/>
              <a:t>csproj</a:t>
            </a:r>
            <a:endParaRPr lang="fr-BE" sz="1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BE" sz="1800" dirty="0"/>
              <a:t>Utilisation d’un CI Azure DevOps ou GitHub Actions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BE" sz="1800" dirty="0"/>
              <a:t>Utilisation de l’artefact pour le déployer dans une base de données Azure SQL.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221ADD-2B80-405F-8BD7-22582C396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115" y="3971228"/>
            <a:ext cx="8658225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324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5E0BA-8823-481F-8DC1-7BD4D4CD7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pic>
        <p:nvPicPr>
          <p:cNvPr id="4" name="DacPac CI">
            <a:hlinkClick r:id="" action="ppaction://media"/>
            <a:extLst>
              <a:ext uri="{FF2B5EF4-FFF2-40B4-BE49-F238E27FC236}">
                <a16:creationId xmlns:a16="http://schemas.microsoft.com/office/drawing/2014/main" id="{9B2FEB07-0523-44C1-805B-419DFC45ACC9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8549"/>
          </a:xfrm>
        </p:spPr>
      </p:pic>
    </p:spTree>
    <p:extLst>
      <p:ext uri="{BB962C8B-B14F-4D97-AF65-F5344CB8AC3E}">
        <p14:creationId xmlns:p14="http://schemas.microsoft.com/office/powerpoint/2010/main" val="426786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8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ploy DacPac to Dev">
            <a:hlinkClick r:id="" action="ppaction://media"/>
            <a:extLst>
              <a:ext uri="{FF2B5EF4-FFF2-40B4-BE49-F238E27FC236}">
                <a16:creationId xmlns:a16="http://schemas.microsoft.com/office/drawing/2014/main" id="{3CF03C34-3C4F-4F7B-B415-8428043A66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DF1083-EC9A-45EE-AF52-1755F5D0937C}"/>
              </a:ext>
            </a:extLst>
          </p:cNvPr>
          <p:cNvSpPr/>
          <p:nvPr/>
        </p:nvSpPr>
        <p:spPr>
          <a:xfrm>
            <a:off x="791737" y="6556917"/>
            <a:ext cx="11400263" cy="301083"/>
          </a:xfrm>
          <a:prstGeom prst="rect">
            <a:avLst/>
          </a:prstGeom>
          <a:solidFill>
            <a:srgbClr val="292E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53926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4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27E2B-BEFF-4084-A790-42A71443E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Conclusion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3E688-1C78-4D47-9051-13D0C11A006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207" y="1440180"/>
            <a:ext cx="7099090" cy="3977640"/>
          </a:xfrm>
        </p:spPr>
        <p:txBody>
          <a:bodyPr>
            <a:normAutofit fontScale="92500"/>
          </a:bodyPr>
          <a:lstStyle/>
          <a:p>
            <a:r>
              <a:rPr lang="fr-BE" sz="2600" dirty="0" err="1"/>
              <a:t>Database</a:t>
            </a:r>
            <a:r>
              <a:rPr lang="fr-BE" sz="2600" dirty="0"/>
              <a:t> as code, c’est : </a:t>
            </a:r>
          </a:p>
          <a:p>
            <a:pPr marL="171450" indent="-171450">
              <a:buFontTx/>
              <a:buChar char="-"/>
            </a:pPr>
            <a:r>
              <a:rPr lang="fr-BE" sz="1400" i="1" dirty="0"/>
              <a:t>Un moyen de ne plus permettre de temps à déployer les nouvelles versions</a:t>
            </a:r>
          </a:p>
          <a:p>
            <a:pPr marL="171450" indent="-171450">
              <a:buFontTx/>
              <a:buChar char="-"/>
            </a:pPr>
            <a:r>
              <a:rPr lang="fr-BE" sz="1400" i="1" dirty="0"/>
              <a:t>Permettre de mettre à jour la base donnée au plus proche des fonctionnalités métiers ajoutées. </a:t>
            </a:r>
          </a:p>
          <a:p>
            <a:pPr marL="171450" indent="-171450">
              <a:buFontTx/>
              <a:buChar char="-"/>
            </a:pPr>
            <a:r>
              <a:rPr lang="fr-BE" sz="1400" i="1" dirty="0"/>
              <a:t>Avoir un historique des modifications apportées à la base de données</a:t>
            </a:r>
          </a:p>
          <a:p>
            <a:pPr marL="171450" indent="-171450">
              <a:buFontTx/>
              <a:buChar char="-"/>
            </a:pPr>
            <a:r>
              <a:rPr lang="fr-BE" sz="1400" i="1" dirty="0"/>
              <a:t>Evité l’erreur humaine par l’automatisation du déploiement</a:t>
            </a:r>
          </a:p>
          <a:p>
            <a:pPr marL="171450" indent="-171450">
              <a:buFontTx/>
              <a:buChar char="-"/>
            </a:pPr>
            <a:r>
              <a:rPr lang="fr-BE" sz="1400" i="1" dirty="0"/>
              <a:t>Améliorer la qualité des migrations de sa base de données avec l’utilisation des Pull </a:t>
            </a:r>
            <a:r>
              <a:rPr lang="fr-BE" sz="1400" i="1" dirty="0" err="1"/>
              <a:t>Requests</a:t>
            </a:r>
            <a:r>
              <a:rPr lang="fr-BE" sz="1400" i="1" dirty="0"/>
              <a:t>.</a:t>
            </a:r>
          </a:p>
          <a:p>
            <a:pPr marL="171450" indent="-171450">
              <a:buFontTx/>
              <a:buChar char="-"/>
            </a:pPr>
            <a:endParaRPr lang="fr-BE" sz="1400" dirty="0"/>
          </a:p>
        </p:txBody>
      </p:sp>
      <p:pic>
        <p:nvPicPr>
          <p:cNvPr id="7170" name="Picture 2" descr="Nos experts réalisent vos états des lieux | Check &amp;amp; Visit">
            <a:extLst>
              <a:ext uri="{FF2B5EF4-FFF2-40B4-BE49-F238E27FC236}">
                <a16:creationId xmlns:a16="http://schemas.microsoft.com/office/drawing/2014/main" id="{FB038F44-1528-41E6-BDA0-AB8CDBAF0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335" y="2211649"/>
            <a:ext cx="3767170" cy="3549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FA2C07-1983-4494-9B54-CC0B0DC3202B}"/>
              </a:ext>
            </a:extLst>
          </p:cNvPr>
          <p:cNvSpPr txBox="1">
            <a:spLocks/>
          </p:cNvSpPr>
          <p:nvPr/>
        </p:nvSpPr>
        <p:spPr>
          <a:xfrm>
            <a:off x="1614027" y="5620213"/>
            <a:ext cx="10577973" cy="6748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BE" sz="2600" dirty="0">
                <a:hlinkClick r:id="rId3"/>
              </a:rPr>
              <a:t>https://github.com/senseoftech/vacd-database-as-code</a:t>
            </a:r>
            <a:r>
              <a:rPr lang="fr-BE" sz="2600" dirty="0"/>
              <a:t> </a:t>
            </a:r>
            <a:endParaRPr lang="fr-BE" sz="1400" dirty="0"/>
          </a:p>
        </p:txBody>
      </p:sp>
    </p:spTree>
    <p:extLst>
      <p:ext uri="{BB962C8B-B14F-4D97-AF65-F5344CB8AC3E}">
        <p14:creationId xmlns:p14="http://schemas.microsoft.com/office/powerpoint/2010/main" val="2188949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Questions ?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AE3B328-A0F7-45AE-908F-D0513CAB156F}"/>
              </a:ext>
            </a:extLst>
          </p:cNvPr>
          <p:cNvSpPr txBox="1">
            <a:spLocks/>
          </p:cNvSpPr>
          <p:nvPr/>
        </p:nvSpPr>
        <p:spPr>
          <a:xfrm>
            <a:off x="521208" y="2877906"/>
            <a:ext cx="4416552" cy="19813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fr-BE" sz="2600" dirty="0"/>
              <a:t>Adrien Clerbois</a:t>
            </a:r>
          </a:p>
          <a:p>
            <a:pPr>
              <a:lnSpc>
                <a:spcPct val="100000"/>
              </a:lnSpc>
            </a:pPr>
            <a:r>
              <a:rPr lang="fr-BE" sz="2000" dirty="0" err="1">
                <a:hlinkClick r:id="rId3"/>
              </a:rPr>
              <a:t>adrien@senseof.tech</a:t>
            </a:r>
            <a:endParaRPr lang="fr-BE" sz="2000" dirty="0"/>
          </a:p>
          <a:p>
            <a:pPr>
              <a:lnSpc>
                <a:spcPct val="100000"/>
              </a:lnSpc>
            </a:pPr>
            <a:r>
              <a:rPr lang="fr-BE" sz="2000" dirty="0"/>
              <a:t>@AClerbois</a:t>
            </a:r>
          </a:p>
          <a:p>
            <a:pPr>
              <a:lnSpc>
                <a:spcPct val="100000"/>
              </a:lnSpc>
            </a:pPr>
            <a:r>
              <a:rPr lang="fr-BE" sz="2000" dirty="0" err="1"/>
              <a:t>Sense</a:t>
            </a:r>
            <a:r>
              <a:rPr lang="fr-BE" sz="2000" dirty="0"/>
              <a:t> of Tech</a:t>
            </a:r>
            <a:endParaRPr lang="en-BE" sz="2000" dirty="0"/>
          </a:p>
        </p:txBody>
      </p:sp>
      <p:pic>
        <p:nvPicPr>
          <p:cNvPr id="13" name="Picture 2" descr="Microsoft MVP Award">
            <a:extLst>
              <a:ext uri="{FF2B5EF4-FFF2-40B4-BE49-F238E27FC236}">
                <a16:creationId xmlns:a16="http://schemas.microsoft.com/office/drawing/2014/main" id="{40CB9D88-42BC-4540-9F72-F4B92D528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10" y="5693676"/>
            <a:ext cx="1247262" cy="634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Sense of Tech - Leap to your Innovation">
            <a:extLst>
              <a:ext uri="{FF2B5EF4-FFF2-40B4-BE49-F238E27FC236}">
                <a16:creationId xmlns:a16="http://schemas.microsoft.com/office/drawing/2014/main" id="{1438361E-C9E7-4E1F-A8D1-5C2071FE8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6" y="5798867"/>
            <a:ext cx="2193031" cy="424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DB5DD37-EF64-4B08-9139-4D2B5A4DEF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89231" y="3378820"/>
            <a:ext cx="2857500" cy="933450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AC83CDC-BEBE-47C9-97DF-1CF4AF23BC34}"/>
              </a:ext>
            </a:extLst>
          </p:cNvPr>
          <p:cNvSpPr txBox="1">
            <a:spLocks/>
          </p:cNvSpPr>
          <p:nvPr/>
        </p:nvSpPr>
        <p:spPr>
          <a:xfrm>
            <a:off x="6338428" y="3713218"/>
            <a:ext cx="4416552" cy="1981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fr-BE" sz="1600" dirty="0"/>
              <a:t>On recrute : </a:t>
            </a:r>
          </a:p>
          <a:p>
            <a:pPr>
              <a:lnSpc>
                <a:spcPct val="100000"/>
              </a:lnSpc>
            </a:pPr>
            <a:endParaRPr lang="fr-BE" sz="1600" dirty="0"/>
          </a:p>
          <a:p>
            <a:pPr algn="ctr">
              <a:lnSpc>
                <a:spcPct val="100000"/>
              </a:lnSpc>
            </a:pPr>
            <a:r>
              <a:rPr lang="fr-BE" sz="1600" dirty="0">
                <a:hlinkClick r:id="rId7"/>
              </a:rPr>
              <a:t>adrien@certinergie.be</a:t>
            </a:r>
            <a:r>
              <a:rPr lang="fr-BE" sz="1600" dirty="0"/>
              <a:t> </a:t>
            </a:r>
            <a:endParaRPr lang="en-BE" sz="1600" dirty="0"/>
          </a:p>
        </p:txBody>
      </p:sp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05DB6-B254-473A-B5D2-C6C22FBC0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10347090" cy="640080"/>
          </a:xfrm>
        </p:spPr>
        <p:txBody>
          <a:bodyPr>
            <a:normAutofit/>
          </a:bodyPr>
          <a:lstStyle/>
          <a:p>
            <a:r>
              <a:rPr lang="fr-BE" dirty="0"/>
              <a:t>Problème de base : Migration de base de données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6B48E-6263-494F-94F9-945DA8BE122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5" y="1435608"/>
            <a:ext cx="4689729" cy="3977640"/>
          </a:xfrm>
        </p:spPr>
        <p:txBody>
          <a:bodyPr/>
          <a:lstStyle/>
          <a:p>
            <a:pPr>
              <a:spcBef>
                <a:spcPts val="2000"/>
              </a:spcBef>
            </a:pPr>
            <a:r>
              <a:rPr lang="fr-FR" sz="1600" dirty="0"/>
              <a:t>Le déploiement d’une base de données pose problèmes: </a:t>
            </a:r>
          </a:p>
          <a:p>
            <a:pPr marL="171450" indent="-171450">
              <a:lnSpc>
                <a:spcPct val="100000"/>
              </a:lnSpc>
              <a:spcBef>
                <a:spcPts val="2000"/>
              </a:spcBef>
              <a:buFont typeface="Arial" panose="020B0604020202020204" pitchFamily="34" charset="0"/>
              <a:buChar char="•"/>
            </a:pPr>
            <a:r>
              <a:rPr lang="fr-FR" sz="1600" dirty="0"/>
              <a:t>Que doit contenir la base de données cible ?</a:t>
            </a:r>
          </a:p>
          <a:p>
            <a:pPr marL="171450" indent="-171450">
              <a:spcBef>
                <a:spcPts val="2000"/>
              </a:spcBef>
              <a:buFont typeface="Arial" panose="020B0604020202020204" pitchFamily="34" charset="0"/>
              <a:buChar char="•"/>
            </a:pPr>
            <a:r>
              <a:rPr lang="fr-FR" sz="1600" dirty="0"/>
              <a:t>Comment mettre à jour une base existante ?</a:t>
            </a:r>
          </a:p>
          <a:p>
            <a:pPr marL="171450" indent="-171450">
              <a:spcBef>
                <a:spcPts val="2000"/>
              </a:spcBef>
              <a:buFont typeface="Arial" panose="020B0604020202020204" pitchFamily="34" charset="0"/>
              <a:buChar char="•"/>
            </a:pPr>
            <a:r>
              <a:rPr lang="fr-FR" sz="1600" dirty="0"/>
              <a:t>La base de production a-t-elle le bon schéma ?</a:t>
            </a:r>
          </a:p>
          <a:p>
            <a:pPr marL="171450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FR" dirty="0"/>
          </a:p>
          <a:p>
            <a:pPr marL="171450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FR" dirty="0"/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fr-FR" dirty="0"/>
          </a:p>
          <a:p>
            <a:pPr marL="171450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FR" dirty="0"/>
          </a:p>
          <a:p>
            <a:pPr marL="171450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BE" dirty="0"/>
          </a:p>
        </p:txBody>
      </p:sp>
      <p:pic>
        <p:nvPicPr>
          <p:cNvPr id="2050" name="Picture 2" descr="man sitting on chair using gray Toshiba ThinkPad">
            <a:extLst>
              <a:ext uri="{FF2B5EF4-FFF2-40B4-BE49-F238E27FC236}">
                <a16:creationId xmlns:a16="http://schemas.microsoft.com/office/drawing/2014/main" id="{B4294191-9E68-4E33-A9FF-16887F908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460" y="1736455"/>
            <a:ext cx="5886450" cy="3926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5496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877AA-AC7E-464E-99CB-E1F3E7AE2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Les 3 solutions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045D6-9A95-4E11-A9D6-829271B64A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2552047" cy="3977640"/>
          </a:xfrm>
        </p:spPr>
        <p:txBody>
          <a:bodyPr>
            <a:normAutofit/>
          </a:bodyPr>
          <a:lstStyle/>
          <a:p>
            <a:r>
              <a:rPr lang="fr-BE" sz="1800" dirty="0"/>
              <a:t>Gestion manuelle</a:t>
            </a:r>
            <a:endParaRPr lang="en-BE" sz="1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3DDB54-ED83-494C-970C-9274A4605BAD}"/>
              </a:ext>
            </a:extLst>
          </p:cNvPr>
          <p:cNvSpPr txBox="1">
            <a:spLocks/>
          </p:cNvSpPr>
          <p:nvPr/>
        </p:nvSpPr>
        <p:spPr>
          <a:xfrm>
            <a:off x="4352158" y="1435608"/>
            <a:ext cx="3487683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BE" sz="1800" dirty="0"/>
              <a:t>Migration de version en version</a:t>
            </a:r>
            <a:endParaRPr lang="en-BE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68CEE6F-7D9D-4871-829A-EEABF5FD1597}"/>
              </a:ext>
            </a:extLst>
          </p:cNvPr>
          <p:cNvSpPr txBox="1">
            <a:spLocks/>
          </p:cNvSpPr>
          <p:nvPr/>
        </p:nvSpPr>
        <p:spPr>
          <a:xfrm>
            <a:off x="8821135" y="1435608"/>
            <a:ext cx="2552047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BE" sz="1800" dirty="0" err="1"/>
              <a:t>Desired</a:t>
            </a:r>
            <a:r>
              <a:rPr lang="fr-BE" sz="1800" dirty="0"/>
              <a:t> State</a:t>
            </a:r>
            <a:endParaRPr lang="en-BE" sz="1800" dirty="0"/>
          </a:p>
        </p:txBody>
      </p:sp>
      <p:pic>
        <p:nvPicPr>
          <p:cNvPr id="3076" name="Picture 4" descr="black and white plastic containers">
            <a:extLst>
              <a:ext uri="{FF2B5EF4-FFF2-40B4-BE49-F238E27FC236}">
                <a16:creationId xmlns:a16="http://schemas.microsoft.com/office/drawing/2014/main" id="{1F6A627E-1D17-491B-839A-E8B8232D3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641" y="2624778"/>
            <a:ext cx="5048715" cy="3367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1630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6682B-8DC4-488E-A7E9-AE1D3F464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/>
              <a:t>Desired</a:t>
            </a:r>
            <a:r>
              <a:rPr lang="fr-BE" dirty="0"/>
              <a:t> state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77440-7EFB-4AC3-8F18-BCBA3D34645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5147626" cy="3977640"/>
          </a:xfrm>
        </p:spPr>
        <p:txBody>
          <a:bodyPr>
            <a:normAutofit/>
          </a:bodyPr>
          <a:lstStyle/>
          <a:p>
            <a:r>
              <a:rPr lang="fr-BE" sz="2000" dirty="0"/>
              <a:t>Avoir une représentation de la base de données que l’on souhaite obtenir.</a:t>
            </a:r>
          </a:p>
          <a:p>
            <a:r>
              <a:rPr lang="fr-BE" sz="2000" dirty="0"/>
              <a:t>Outils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fr-BE" sz="2000" dirty="0" err="1"/>
              <a:t>Liquibase</a:t>
            </a:r>
            <a:r>
              <a:rPr lang="fr-BE" sz="2000" dirty="0"/>
              <a:t> 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fr-BE" sz="2000" dirty="0" err="1"/>
              <a:t>DacPac</a:t>
            </a:r>
            <a:r>
              <a:rPr lang="fr-BE" sz="2000" dirty="0"/>
              <a:t> : </a:t>
            </a:r>
          </a:p>
          <a:p>
            <a:r>
              <a:rPr lang="fr-BE" sz="2000" dirty="0"/>
              <a:t>sqlpackage.exe orienté CLI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6BCA23-827A-4B32-9F04-FCBA79D66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4539" y="2307315"/>
            <a:ext cx="2924583" cy="8383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B04612-6C16-4AE9-837B-F5CA2FB1A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6671" y="3769129"/>
            <a:ext cx="1200318" cy="127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157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5D146-9703-4122-9CA5-08A19C263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SqlPackage.exe</a:t>
            </a:r>
            <a:endParaRPr lang="en-BE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B072CC0-7E6B-407E-984E-FFB4568C2C95}"/>
              </a:ext>
            </a:extLst>
          </p:cNvPr>
          <p:cNvSpPr>
            <a:spLocks noGrp="1" noChangeArrowheads="1"/>
          </p:cNvSpPr>
          <p:nvPr>
            <p:ph sz="quarter" idx="10"/>
          </p:nvPr>
        </p:nvSpPr>
        <p:spPr bwMode="auto">
          <a:xfrm>
            <a:off x="946125" y="3424428"/>
            <a:ext cx="10561934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sqlpackage.exe "/</a:t>
            </a:r>
            <a:r>
              <a:rPr lang="en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action:Script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" "/</a:t>
            </a:r>
            <a:r>
              <a:rPr lang="en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SourceFile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:</a:t>
            </a:r>
            <a:r>
              <a:rPr lang="fr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My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.</a:t>
            </a:r>
            <a:r>
              <a:rPr lang="en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Database.dacpac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" "/</a:t>
            </a:r>
            <a:r>
              <a:rPr lang="en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TargetConnectionString:Server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=</a:t>
            </a:r>
            <a:r>
              <a:rPr lang="fr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.SQLEXPRESS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;Database=</a:t>
            </a:r>
            <a:r>
              <a:rPr lang="fr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VACD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.</a:t>
            </a:r>
            <a:r>
              <a:rPr lang="en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Database;Trusted_Connection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=True;" "/</a:t>
            </a:r>
            <a:r>
              <a:rPr lang="en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outputpath:PublishScript.sql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" 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18660D8-7DFE-434B-BB15-9946B624DA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125" y="2099551"/>
            <a:ext cx="10561934" cy="5847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BE" altLang="en-BE" sz="1600" b="0" i="0" u="none" strike="noStrike" cap="none" normalizeH="0" baseline="0" dirty="0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sqlpackage.exe "/</a:t>
            </a:r>
            <a:r>
              <a:rPr kumimoji="0" lang="en-BE" altLang="en-BE" sz="1600" b="0" i="0" u="none" strike="noStrike" cap="none" normalizeH="0" baseline="0" dirty="0" err="1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action:extract</a:t>
            </a:r>
            <a:r>
              <a:rPr kumimoji="0" lang="en-BE" altLang="en-BE" sz="1600" b="0" i="0" u="none" strike="noStrike" cap="none" normalizeH="0" baseline="0" dirty="0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" "/</a:t>
            </a:r>
            <a:r>
              <a:rPr kumimoji="0" lang="en-BE" altLang="en-BE" sz="1600" b="0" i="0" u="none" strike="noStrike" cap="none" normalizeH="0" baseline="0" dirty="0" err="1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TargetFile</a:t>
            </a:r>
            <a:r>
              <a:rPr kumimoji="0" lang="en-BE" altLang="en-BE" sz="1600" b="0" i="0" u="none" strike="noStrike" cap="none" normalizeH="0" baseline="0" dirty="0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fr-BE" altLang="en-BE" sz="1600" b="0" i="0" u="none" strike="noStrike" cap="none" normalizeH="0" baseline="0" dirty="0" err="1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My</a:t>
            </a:r>
            <a:r>
              <a:rPr kumimoji="0" lang="en-BE" altLang="en-BE" sz="1600" b="0" i="0" u="none" strike="noStrike" cap="none" normalizeH="0" baseline="0" dirty="0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BE" altLang="en-BE" sz="1600" b="0" i="0" u="none" strike="noStrike" cap="none" normalizeH="0" baseline="0" dirty="0" err="1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Database.dacpac</a:t>
            </a:r>
            <a:r>
              <a:rPr kumimoji="0" lang="en-BE" altLang="en-BE" sz="1600" b="0" i="0" u="none" strike="noStrike" cap="none" normalizeH="0" baseline="0" dirty="0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" "/</a:t>
            </a:r>
            <a:r>
              <a:rPr kumimoji="0" lang="en-BE" altLang="en-BE" sz="1600" b="0" i="0" u="none" strike="noStrike" cap="none" normalizeH="0" baseline="0" dirty="0" err="1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SourceConnectionString:Server</a:t>
            </a:r>
            <a:r>
              <a:rPr kumimoji="0" lang="en-BE" altLang="en-BE" sz="1600" b="0" i="0" u="none" strike="noStrike" cap="none" normalizeH="0" baseline="0" dirty="0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.\SQLEXPRESS</a:t>
            </a:r>
            <a:r>
              <a:rPr kumimoji="0" lang="en-BE" altLang="en-BE" sz="1600" b="0" i="0" u="none" strike="noStrike" cap="none" normalizeH="0" baseline="0" dirty="0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;Database=</a:t>
            </a:r>
            <a:r>
              <a:rPr kumimoji="0" lang="fr-BE" altLang="en-BE" sz="1600" b="0" i="0" u="none" strike="noStrike" cap="none" normalizeH="0" baseline="0" dirty="0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VACD</a:t>
            </a:r>
            <a:r>
              <a:rPr kumimoji="0" lang="en-BE" altLang="en-BE" sz="1600" b="0" i="0" u="none" strike="noStrike" cap="none" normalizeH="0" baseline="0" dirty="0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BE" altLang="en-BE" sz="1600" b="0" i="0" u="none" strike="noStrike" cap="none" normalizeH="0" baseline="0" dirty="0" err="1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Database;Trusted_Connection</a:t>
            </a:r>
            <a:r>
              <a:rPr kumimoji="0" lang="en-BE" altLang="en-BE" sz="1600" b="0" i="0" u="none" strike="noStrike" cap="none" normalizeH="0" baseline="0" dirty="0">
                <a:ln>
                  <a:noFill/>
                </a:ln>
                <a:solidFill>
                  <a:srgbClr val="122941"/>
                </a:solidFill>
                <a:effectLst/>
                <a:latin typeface="Consolas" panose="020B0609020204030204" pitchFamily="49" charset="0"/>
              </a:rPr>
              <a:t>=True;"</a:t>
            </a:r>
            <a:r>
              <a:rPr kumimoji="0" lang="en-BE" altLang="en-BE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endParaRPr kumimoji="0" lang="en-BE" altLang="en-BE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EFF68A-11C1-4E5B-921F-1F4FEC7D1A56}"/>
              </a:ext>
            </a:extLst>
          </p:cNvPr>
          <p:cNvSpPr txBox="1">
            <a:spLocks/>
          </p:cNvSpPr>
          <p:nvPr/>
        </p:nvSpPr>
        <p:spPr>
          <a:xfrm>
            <a:off x="539496" y="1435608"/>
            <a:ext cx="9061704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BE" sz="2000" dirty="0"/>
              <a:t>Extraire la base de données dans un fichier </a:t>
            </a:r>
            <a:r>
              <a:rPr lang="fr-BE" sz="2000" dirty="0" err="1"/>
              <a:t>DacPac</a:t>
            </a:r>
            <a:r>
              <a:rPr lang="fr-BE" sz="2000" dirty="0"/>
              <a:t>  </a:t>
            </a:r>
          </a:p>
          <a:p>
            <a:endParaRPr lang="fr-BE" sz="2000" dirty="0"/>
          </a:p>
          <a:p>
            <a:r>
              <a:rPr lang="fr-BE" sz="2000" dirty="0"/>
              <a:t>Utiliser un fichier </a:t>
            </a:r>
            <a:r>
              <a:rPr lang="fr-BE" sz="2000" dirty="0" err="1"/>
              <a:t>DacPac</a:t>
            </a:r>
            <a:r>
              <a:rPr lang="fr-BE" sz="2000" dirty="0"/>
              <a:t> pour générer un script de mise à niveau</a:t>
            </a:r>
          </a:p>
          <a:p>
            <a:endParaRPr lang="fr-BE" sz="2000" dirty="0"/>
          </a:p>
          <a:p>
            <a:r>
              <a:rPr lang="fr-BE" sz="2000" dirty="0"/>
              <a:t>Générer le script et l’exécuter </a:t>
            </a:r>
          </a:p>
          <a:p>
            <a:endParaRPr lang="fr-BE" sz="2000" dirty="0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5D23905E-758F-4735-B415-9F355C2BBC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124" y="5106190"/>
            <a:ext cx="10561934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sqlpackage.exe "/</a:t>
            </a:r>
            <a:r>
              <a:rPr lang="en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action:Publish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" "/</a:t>
            </a:r>
            <a:r>
              <a:rPr lang="en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SourceFile:Sample.Database.dacpac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" "/</a:t>
            </a:r>
            <a:r>
              <a:rPr lang="en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TargetConnectionString:Server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=(</a:t>
            </a:r>
            <a:r>
              <a:rPr lang="en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localdb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)\</a:t>
            </a:r>
            <a:r>
              <a:rPr lang="en-BE" altLang="en-BE" sz="1600" dirty="0" err="1">
                <a:solidFill>
                  <a:srgbClr val="122941"/>
                </a:solidFill>
                <a:latin typeface="Consolas" panose="020B0609020204030204" pitchFamily="49" charset="0"/>
              </a:rPr>
              <a:t>MSSQLLocalDB;Database</a:t>
            </a:r>
            <a:r>
              <a:rPr lang="en-BE" altLang="en-BE" sz="1600" dirty="0">
                <a:solidFill>
                  <a:srgbClr val="122941"/>
                </a:solidFill>
                <a:latin typeface="Consolas" panose="020B0609020204030204" pitchFamily="49" charset="0"/>
              </a:rPr>
              <a:t>=Sample.Database2;Trusted_Connection=True;"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32F8D0-1F46-4755-B761-D2E0A1C34CC4}"/>
              </a:ext>
            </a:extLst>
          </p:cNvPr>
          <p:cNvSpPr txBox="1"/>
          <p:nvPr/>
        </p:nvSpPr>
        <p:spPr>
          <a:xfrm>
            <a:off x="8770435" y="640894"/>
            <a:ext cx="27376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BE" dirty="0">
                <a:hlinkClick r:id="rId2"/>
              </a:rPr>
              <a:t>Installer </a:t>
            </a:r>
            <a:r>
              <a:rPr lang="fr-BE" dirty="0" err="1">
                <a:hlinkClick r:id="rId2"/>
              </a:rPr>
              <a:t>SqlPackage</a:t>
            </a:r>
            <a:r>
              <a:rPr lang="fr-BE" dirty="0"/>
              <a:t> 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739578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EBC97-4B64-4605-9EB0-7F47EB307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Démo #1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93F7A-A3F3-400A-B8A4-9FE24DC70B1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6039724" cy="3977640"/>
          </a:xfrm>
        </p:spPr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r>
              <a:rPr lang="fr-BE" sz="2400" dirty="0"/>
              <a:t>Utilisation d’une base de données existante</a:t>
            </a:r>
          </a:p>
          <a:p>
            <a:pPr marL="171450" indent="-171450">
              <a:buFontTx/>
              <a:buChar char="-"/>
            </a:pPr>
            <a:r>
              <a:rPr lang="fr-BE" sz="2400" dirty="0"/>
              <a:t>Extraction du fichier </a:t>
            </a:r>
            <a:r>
              <a:rPr lang="fr-BE" sz="2400" dirty="0" err="1"/>
              <a:t>dacpac</a:t>
            </a:r>
            <a:endParaRPr lang="fr-BE" sz="2400" dirty="0"/>
          </a:p>
          <a:p>
            <a:pPr marL="171450" indent="-171450">
              <a:buFontTx/>
              <a:buChar char="-"/>
            </a:pPr>
            <a:r>
              <a:rPr lang="fr-BE" sz="2400" dirty="0"/>
              <a:t>Utilisation du </a:t>
            </a:r>
            <a:r>
              <a:rPr lang="fr-BE" sz="2400" dirty="0" err="1"/>
              <a:t>dacpac</a:t>
            </a:r>
            <a:r>
              <a:rPr lang="fr-BE" sz="2400" dirty="0"/>
              <a:t> pour créer une nouvelle </a:t>
            </a:r>
            <a:r>
              <a:rPr lang="fr-BE" sz="2400" dirty="0" err="1"/>
              <a:t>database</a:t>
            </a:r>
            <a:r>
              <a:rPr lang="fr-BE" sz="2400" dirty="0"/>
              <a:t> en local</a:t>
            </a:r>
            <a:endParaRPr lang="en-BE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0BDA08-F8DF-4431-A7A6-1DB98B9FE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9580" y="2693473"/>
            <a:ext cx="4703537" cy="146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650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isplay DB">
            <a:hlinkClick r:id="" action="ppaction://media"/>
            <a:extLst>
              <a:ext uri="{FF2B5EF4-FFF2-40B4-BE49-F238E27FC236}">
                <a16:creationId xmlns:a16="http://schemas.microsoft.com/office/drawing/2014/main" id="{06893917-D909-447B-974D-0C11ADF1C705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8549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16D76FC-DA51-4057-B304-EA334B9B6882}"/>
              </a:ext>
            </a:extLst>
          </p:cNvPr>
          <p:cNvSpPr/>
          <p:nvPr/>
        </p:nvSpPr>
        <p:spPr>
          <a:xfrm>
            <a:off x="780585" y="6556917"/>
            <a:ext cx="11411415" cy="301083"/>
          </a:xfrm>
          <a:prstGeom prst="rect">
            <a:avLst/>
          </a:prstGeom>
          <a:solidFill>
            <a:srgbClr val="2A2E30"/>
          </a:solidFill>
          <a:ln>
            <a:solidFill>
              <a:srgbClr val="292E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0517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Duplicate">
            <a:hlinkClick r:id="" action="ppaction://media"/>
            <a:extLst>
              <a:ext uri="{FF2B5EF4-FFF2-40B4-BE49-F238E27FC236}">
                <a16:creationId xmlns:a16="http://schemas.microsoft.com/office/drawing/2014/main" id="{FC3CCA81-C887-4594-A88C-1683B311E4AB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024" cy="6858000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16D76FC-DA51-4057-B304-EA334B9B6882}"/>
              </a:ext>
            </a:extLst>
          </p:cNvPr>
          <p:cNvSpPr/>
          <p:nvPr/>
        </p:nvSpPr>
        <p:spPr>
          <a:xfrm>
            <a:off x="780585" y="6556917"/>
            <a:ext cx="11411415" cy="301083"/>
          </a:xfrm>
          <a:prstGeom prst="rect">
            <a:avLst/>
          </a:prstGeom>
          <a:solidFill>
            <a:srgbClr val="292E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1315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D2786-3490-4078-A2A7-D863B87C5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Data Tier </a:t>
            </a:r>
            <a:r>
              <a:rPr lang="fr-BE" dirty="0" err="1"/>
              <a:t>AppliCation</a:t>
            </a:r>
            <a:r>
              <a:rPr lang="fr-BE" dirty="0"/>
              <a:t> Package as Code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06DBF-D9C4-44BA-AB0B-818909D75AC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BE" sz="1600" dirty="0" err="1"/>
              <a:t>DacPac</a:t>
            </a:r>
            <a:r>
              <a:rPr lang="fr-BE" sz="1600" dirty="0"/>
              <a:t> généré par une solution </a:t>
            </a:r>
            <a:r>
              <a:rPr lang="fr-BE" sz="1600" b="1" dirty="0" err="1"/>
              <a:t>SQLProj</a:t>
            </a:r>
            <a:r>
              <a:rPr lang="fr-BE" sz="1600" b="1" dirty="0"/>
              <a:t> </a:t>
            </a:r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fr-BE" sz="1600" dirty="0"/>
              <a:t>Visual Studio </a:t>
            </a:r>
            <a:r>
              <a:rPr lang="fr-BE" sz="1600" dirty="0" err="1"/>
              <a:t>template</a:t>
            </a:r>
            <a:endParaRPr lang="fr-BE" sz="1600" dirty="0"/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fr-BE" sz="1600" dirty="0"/>
              <a:t>Nécessite Windows </a:t>
            </a:r>
            <a:endParaRPr lang="en-BE" sz="16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D96C379-A6AB-48CC-A65C-43B5913B2B0A}"/>
              </a:ext>
            </a:extLst>
          </p:cNvPr>
          <p:cNvSpPr txBox="1">
            <a:spLocks/>
          </p:cNvSpPr>
          <p:nvPr/>
        </p:nvSpPr>
        <p:spPr>
          <a:xfrm>
            <a:off x="539496" y="3480072"/>
            <a:ext cx="4416552" cy="1981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fr-BE" sz="1600" dirty="0" err="1"/>
              <a:t>DacPac</a:t>
            </a:r>
            <a:r>
              <a:rPr lang="fr-BE" sz="1600" dirty="0"/>
              <a:t> généré par une solution </a:t>
            </a:r>
            <a:r>
              <a:rPr lang="fr-BE" sz="1600" b="1" dirty="0" err="1"/>
              <a:t>Csproj</a:t>
            </a:r>
            <a:r>
              <a:rPr lang="fr-BE" sz="1600" b="1" dirty="0"/>
              <a:t> </a:t>
            </a:r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fr-BE" sz="1600" dirty="0"/>
              <a:t>.NET </a:t>
            </a:r>
            <a:r>
              <a:rPr lang="fr-BE" sz="1600" dirty="0" err="1"/>
              <a:t>Core</a:t>
            </a:r>
            <a:r>
              <a:rPr lang="fr-BE" sz="1600" dirty="0"/>
              <a:t> </a:t>
            </a:r>
            <a:r>
              <a:rPr lang="fr-BE" sz="1600" dirty="0" err="1"/>
              <a:t>Cli</a:t>
            </a:r>
            <a:r>
              <a:rPr lang="fr-BE" sz="1600" dirty="0"/>
              <a:t> API</a:t>
            </a:r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fr-BE" sz="1600" dirty="0"/>
              <a:t>Cross OS </a:t>
            </a:r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fr-BE" sz="1600" dirty="0"/>
              <a:t>Open source </a:t>
            </a:r>
            <a:r>
              <a:rPr lang="fr-BE" sz="1600" dirty="0" err="1"/>
              <a:t>project</a:t>
            </a:r>
            <a:r>
              <a:rPr lang="fr-BE" sz="1600" dirty="0"/>
              <a:t> </a:t>
            </a:r>
            <a:endParaRPr lang="en-BE" sz="1600" dirty="0"/>
          </a:p>
        </p:txBody>
      </p:sp>
      <p:pic>
        <p:nvPicPr>
          <p:cNvPr id="5122" name="Picture 2" descr="person using laptop on table">
            <a:extLst>
              <a:ext uri="{FF2B5EF4-FFF2-40B4-BE49-F238E27FC236}">
                <a16:creationId xmlns:a16="http://schemas.microsoft.com/office/drawing/2014/main" id="{3D7A3AAC-63BC-4320-861C-BE3A571AD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013" y="1747219"/>
            <a:ext cx="5188183" cy="3465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555900"/>
      </p:ext>
    </p:extLst>
  </p:cSld>
  <p:clrMapOvr>
    <a:masterClrMapping/>
  </p:clrMapOvr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108_win32_v2" id="{BACE0C7A-21E3-4076-A8EC-387C4B513415}" vid="{366C1592-6B2F-409D-ADAA-749D8A1278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B64C1E2-42EA-4660-BCB7-94E6DA7562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879FED-67F8-481C-84BD-042483293B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045902D-8BCA-4596-9829-0D7D1289C02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{AA6C07F0-150D-41B8-BED0-C01286C22BAF}tf10001108_win32</Template>
  <TotalTime>0</TotalTime>
  <Words>649</Words>
  <Application>Microsoft Office PowerPoint</Application>
  <PresentationFormat>Widescreen</PresentationFormat>
  <Paragraphs>82</Paragraphs>
  <Slides>14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Consolas</vt:lpstr>
      <vt:lpstr>Mulish</vt:lpstr>
      <vt:lpstr>Segoe UI</vt:lpstr>
      <vt:lpstr>Segoe UI Light</vt:lpstr>
      <vt:lpstr>Wingdings</vt:lpstr>
      <vt:lpstr>WelcomeDoc</vt:lpstr>
      <vt:lpstr>Database as Code: One more step towards DevOps</vt:lpstr>
      <vt:lpstr>Problème de base : Migration de base de données</vt:lpstr>
      <vt:lpstr>Les 3 solutions</vt:lpstr>
      <vt:lpstr>Desired state</vt:lpstr>
      <vt:lpstr>SqlPackage.exe</vt:lpstr>
      <vt:lpstr>Démo #1</vt:lpstr>
      <vt:lpstr>PowerPoint Presentation</vt:lpstr>
      <vt:lpstr>PowerPoint Presentation</vt:lpstr>
      <vt:lpstr>Data Tier AppliCation Package as Code</vt:lpstr>
      <vt:lpstr>Demo</vt:lpstr>
      <vt:lpstr>PowerPoint Presentation</vt:lpstr>
      <vt:lpstr>PowerPoint Presentation</vt:lpstr>
      <vt:lpstr>Conclusion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as Code: One more step towards DevOps</dc:title>
  <dc:creator>Adrien Clerbois</dc:creator>
  <cp:keywords/>
  <cp:lastModifiedBy>Adrien</cp:lastModifiedBy>
  <cp:revision>2</cp:revision>
  <dcterms:created xsi:type="dcterms:W3CDTF">2021-10-03T11:35:49Z</dcterms:created>
  <dcterms:modified xsi:type="dcterms:W3CDTF">2021-10-03T16:44:36Z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